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Public Sans Heavy" charset="1" panose="00000000000000000000"/>
      <p:regular r:id="rId22"/>
    </p:embeddedFont>
    <p:embeddedFont>
      <p:font typeface="Public Sans Bold" charset="1" panose="00000000000000000000"/>
      <p:regular r:id="rId23"/>
    </p:embeddedFont>
    <p:embeddedFont>
      <p:font typeface="Public Sans" charset="1" panose="00000000000000000000"/>
      <p:regular r:id="rId24"/>
    </p:embeddedFont>
    <p:embeddedFont>
      <p:font typeface="Noto Sans T Chinese" charset="1" panose="020B05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2144354"/>
            <a:ext cx="182880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138319" y="2887304"/>
            <a:ext cx="6120981" cy="6436978"/>
          </a:xfrm>
          <a:custGeom>
            <a:avLst/>
            <a:gdLst/>
            <a:ahLst/>
            <a:cxnLst/>
            <a:rect r="r" b="b" t="t" l="l"/>
            <a:pathLst>
              <a:path h="6436978" w="6120981">
                <a:moveTo>
                  <a:pt x="0" y="0"/>
                </a:moveTo>
                <a:lnTo>
                  <a:pt x="6120981" y="0"/>
                </a:lnTo>
                <a:lnTo>
                  <a:pt x="6120981" y="6436979"/>
                </a:lnTo>
                <a:lnTo>
                  <a:pt x="0" y="64369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91648" y="4441470"/>
            <a:ext cx="6095331" cy="1009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80"/>
              </a:lnSpc>
            </a:pPr>
            <a:r>
              <a:rPr lang="en-US" b="true" sz="8000" spc="-432">
                <a:solidFill>
                  <a:srgbClr val="000000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簡易ATM系統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296205"/>
            <a:ext cx="4977006" cy="38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b="true" sz="3000" spc="-162">
                <a:solidFill>
                  <a:srgbClr val="8F5BB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組員 :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1028700"/>
            <a:ext cx="16230600" cy="424181"/>
            <a:chOff x="0" y="0"/>
            <a:chExt cx="21640800" cy="56557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66675"/>
              <a:ext cx="4768357" cy="6322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物件導向 · 程式設計  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2805674" y="-57150"/>
              <a:ext cx="8835126" cy="5566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8826499"/>
            <a:ext cx="8821227" cy="431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廖廷安、李浩廷、胡閔傑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6860" y="0"/>
            <a:ext cx="14854874" cy="10287000"/>
          </a:xfrm>
          <a:custGeom>
            <a:avLst/>
            <a:gdLst/>
            <a:ahLst/>
            <a:cxnLst/>
            <a:rect r="r" b="b" t="t" l="l"/>
            <a:pathLst>
              <a:path h="10287000" w="14854874">
                <a:moveTo>
                  <a:pt x="0" y="0"/>
                </a:moveTo>
                <a:lnTo>
                  <a:pt x="14854873" y="0"/>
                </a:lnTo>
                <a:lnTo>
                  <a:pt x="1485487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D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23740" y="4580254"/>
            <a:ext cx="3576268" cy="1012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9"/>
              </a:lnSpc>
              <a:spcBef>
                <a:spcPct val="0"/>
              </a:spcBef>
            </a:pPr>
            <a:r>
              <a:rPr lang="en-US" b="true" sz="5899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UML  類圖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16716" y="0"/>
            <a:ext cx="13054569" cy="10287000"/>
          </a:xfrm>
          <a:custGeom>
            <a:avLst/>
            <a:gdLst/>
            <a:ahLst/>
            <a:cxnLst/>
            <a:rect r="r" b="b" t="t" l="l"/>
            <a:pathLst>
              <a:path h="10287000" w="13054569">
                <a:moveTo>
                  <a:pt x="0" y="0"/>
                </a:moveTo>
                <a:lnTo>
                  <a:pt x="13054568" y="0"/>
                </a:lnTo>
                <a:lnTo>
                  <a:pt x="1305456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2144354"/>
            <a:ext cx="182880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205253" y="3541752"/>
            <a:ext cx="8630506" cy="5338128"/>
          </a:xfrm>
          <a:custGeom>
            <a:avLst/>
            <a:gdLst/>
            <a:ahLst/>
            <a:cxnLst/>
            <a:rect r="r" b="b" t="t" l="l"/>
            <a:pathLst>
              <a:path h="5338128" w="8630506">
                <a:moveTo>
                  <a:pt x="0" y="0"/>
                </a:moveTo>
                <a:lnTo>
                  <a:pt x="8630506" y="0"/>
                </a:lnTo>
                <a:lnTo>
                  <a:pt x="8630506" y="5338128"/>
                </a:lnTo>
                <a:lnTo>
                  <a:pt x="0" y="53381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65159"/>
            <a:ext cx="9745164" cy="609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62"/>
              </a:lnSpc>
            </a:pPr>
            <a:r>
              <a:rPr lang="en-US" sz="4903" spc="-264" b="tru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未來功能規劃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66351" y="3666844"/>
            <a:ext cx="5618092" cy="4350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87811" indent="-493905" lvl="1">
              <a:lnSpc>
                <a:spcPts val="8830"/>
              </a:lnSpc>
              <a:buAutoNum type="arabicPeriod" startAt="1"/>
            </a:pPr>
            <a:r>
              <a:rPr lang="en-US" sz="457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身分驗證</a:t>
            </a:r>
          </a:p>
          <a:p>
            <a:pPr algn="l" marL="987811" indent="-493905" lvl="1">
              <a:lnSpc>
                <a:spcPts val="8830"/>
              </a:lnSpc>
              <a:buAutoNum type="arabicPeriod" startAt="1"/>
            </a:pPr>
            <a:r>
              <a:rPr lang="en-US" sz="457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資料庫整合</a:t>
            </a:r>
          </a:p>
          <a:p>
            <a:pPr algn="l" marL="987811" indent="-493905" lvl="1">
              <a:lnSpc>
                <a:spcPts val="8830"/>
              </a:lnSpc>
              <a:buAutoNum type="arabicPeriod" startAt="1"/>
            </a:pPr>
            <a:r>
              <a:rPr lang="en-US" sz="457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圖形化介面 (GUI)</a:t>
            </a:r>
          </a:p>
          <a:p>
            <a:pPr algn="l" marL="987811" indent="-493905" lvl="1">
              <a:lnSpc>
                <a:spcPts val="8830"/>
              </a:lnSpc>
              <a:buAutoNum type="arabicPeriod" startAt="1"/>
            </a:pPr>
            <a:r>
              <a:rPr lang="en-US" sz="457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增強安全性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FD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2144354"/>
            <a:ext cx="182880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3683006"/>
            <a:ext cx="16230600" cy="4016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2"/>
              </a:lnSpc>
            </a:pPr>
          </a:p>
          <a:p>
            <a:pPr algn="l">
              <a:lnSpc>
                <a:spcPts val="3922"/>
              </a:lnSpc>
            </a:pPr>
            <a:r>
              <a:rPr lang="en-US" sz="4309" spc="-232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          這個是一個簡單但完整的 ATM 模擬系統 可以有帳戶的註冊、登</a:t>
            </a:r>
          </a:p>
          <a:p>
            <a:pPr algn="l">
              <a:lnSpc>
                <a:spcPts val="3922"/>
              </a:lnSpc>
            </a:pPr>
          </a:p>
          <a:p>
            <a:pPr algn="l">
              <a:lnSpc>
                <a:spcPts val="3922"/>
              </a:lnSpc>
            </a:pPr>
            <a:r>
              <a:rPr lang="en-US" sz="4309" spc="-232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入、存提款、轉帳、定存、貸款、賭博與登出功能。使用物件導向的方</a:t>
            </a:r>
          </a:p>
          <a:p>
            <a:pPr algn="l">
              <a:lnSpc>
                <a:spcPts val="3922"/>
              </a:lnSpc>
            </a:pPr>
          </a:p>
          <a:p>
            <a:pPr algn="l">
              <a:lnSpc>
                <a:spcPts val="3922"/>
              </a:lnSpc>
            </a:pPr>
            <a:r>
              <a:rPr lang="en-US" sz="4309" spc="-232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式設計，程式不會太複雜，未來若需加入其他的功能，也非常容易擴充</a:t>
            </a:r>
          </a:p>
          <a:p>
            <a:pPr algn="l">
              <a:lnSpc>
                <a:spcPts val="3922"/>
              </a:lnSpc>
            </a:pPr>
          </a:p>
          <a:p>
            <a:pPr algn="l">
              <a:lnSpc>
                <a:spcPts val="3922"/>
              </a:lnSpc>
            </a:pPr>
            <a:r>
              <a:rPr lang="en-US" sz="4309" spc="-232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和維護。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62292"/>
            <a:ext cx="3576268" cy="837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9"/>
              </a:lnSpc>
              <a:spcBef>
                <a:spcPct val="0"/>
              </a:spcBef>
            </a:pPr>
            <a:r>
              <a:rPr lang="en-US" b="true" sz="4899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總結 :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FD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2144354"/>
            <a:ext cx="182880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4105214"/>
            <a:ext cx="16230600" cy="4761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4"/>
              </a:lnSpc>
            </a:pPr>
            <a:r>
              <a:rPr lang="en-US" sz="4309" spc="-232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廖廷安 : 製作報告、撰寫程式、修改程式、debug、提供草稿和想法、    製作README</a:t>
            </a:r>
          </a:p>
          <a:p>
            <a:pPr algn="l">
              <a:lnSpc>
                <a:spcPts val="3922"/>
              </a:lnSpc>
            </a:pPr>
          </a:p>
          <a:p>
            <a:pPr algn="l">
              <a:lnSpc>
                <a:spcPts val="3922"/>
              </a:lnSpc>
            </a:pPr>
            <a:r>
              <a:rPr lang="en-US" sz="4309" spc="-232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李浩廷 : 製作報告、修改程式、提供想法、README</a:t>
            </a:r>
          </a:p>
          <a:p>
            <a:pPr algn="l">
              <a:lnSpc>
                <a:spcPts val="3922"/>
              </a:lnSpc>
            </a:pPr>
          </a:p>
          <a:p>
            <a:pPr algn="l">
              <a:lnSpc>
                <a:spcPts val="3922"/>
              </a:lnSpc>
            </a:pPr>
            <a:r>
              <a:rPr lang="en-US" sz="4309" spc="-232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胡閔傑 : 報告</a:t>
            </a:r>
          </a:p>
          <a:p>
            <a:pPr algn="l">
              <a:lnSpc>
                <a:spcPts val="3922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62292"/>
            <a:ext cx="3576268" cy="837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9"/>
              </a:lnSpc>
              <a:spcBef>
                <a:spcPct val="0"/>
              </a:spcBef>
            </a:pPr>
            <a:r>
              <a:rPr lang="en-US" b="true" sz="4899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分工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7371246"/>
            <a:ext cx="182880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242604" y="1265743"/>
            <a:ext cx="6016696" cy="6105503"/>
          </a:xfrm>
          <a:custGeom>
            <a:avLst/>
            <a:gdLst/>
            <a:ahLst/>
            <a:cxnLst/>
            <a:rect r="r" b="b" t="t" l="l"/>
            <a:pathLst>
              <a:path h="6105503" w="6016696">
                <a:moveTo>
                  <a:pt x="0" y="0"/>
                </a:moveTo>
                <a:lnTo>
                  <a:pt x="6016696" y="0"/>
                </a:lnTo>
                <a:lnTo>
                  <a:pt x="6016696" y="6105503"/>
                </a:lnTo>
                <a:lnTo>
                  <a:pt x="0" y="61055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576291"/>
            <a:ext cx="9604256" cy="1567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22"/>
              </a:lnSpc>
            </a:pPr>
            <a:r>
              <a:rPr lang="en-US" b="true" sz="12552" spc="-677">
                <a:solidFill>
                  <a:srgbClr val="000000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2144354"/>
            <a:ext cx="182880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3619407"/>
            <a:ext cx="15832714" cy="3511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1"/>
              </a:lnSpc>
            </a:pPr>
            <a:r>
              <a:rPr lang="en-US" sz="4320" spc="-233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          隨著現代人對金融科技依賴日增，</a:t>
            </a:r>
            <a:r>
              <a:rPr lang="en-US" sz="4320" spc="-233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ATM 已成為日常生活不可或缺</a:t>
            </a:r>
          </a:p>
          <a:p>
            <a:pPr algn="l">
              <a:lnSpc>
                <a:spcPts val="3931"/>
              </a:lnSpc>
            </a:pPr>
          </a:p>
          <a:p>
            <a:pPr algn="l">
              <a:lnSpc>
                <a:spcPts val="3931"/>
              </a:lnSpc>
            </a:pPr>
            <a:r>
              <a:rPr lang="en-US" sz="4320" spc="-233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的一部分。我們設計了一個簡易 ATM 系統，模擬帳戶管理與基本交</a:t>
            </a:r>
          </a:p>
          <a:p>
            <a:pPr algn="l">
              <a:lnSpc>
                <a:spcPts val="3931"/>
              </a:lnSpc>
            </a:pPr>
          </a:p>
          <a:p>
            <a:pPr algn="l">
              <a:lnSpc>
                <a:spcPts val="3931"/>
              </a:lnSpc>
            </a:pPr>
            <a:r>
              <a:rPr lang="en-US" sz="4320" spc="-233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易流程，並以多檔案方式實作，提升系統架構與維護的經驗。未來或</a:t>
            </a:r>
          </a:p>
          <a:p>
            <a:pPr algn="l">
              <a:lnSpc>
                <a:spcPts val="3931"/>
              </a:lnSpc>
            </a:pPr>
          </a:p>
          <a:p>
            <a:pPr algn="l">
              <a:lnSpc>
                <a:spcPts val="3931"/>
              </a:lnSpc>
            </a:pPr>
            <a:r>
              <a:rPr lang="en-US" sz="4320" spc="-233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許可以加入其他的功能，讓ATM系統可以有更多的功能。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706528" y="6980131"/>
            <a:ext cx="2150100" cy="2110705"/>
          </a:xfrm>
          <a:custGeom>
            <a:avLst/>
            <a:gdLst/>
            <a:ahLst/>
            <a:cxnLst/>
            <a:rect r="r" b="b" t="t" l="l"/>
            <a:pathLst>
              <a:path h="2110705" w="2150100">
                <a:moveTo>
                  <a:pt x="0" y="0"/>
                </a:moveTo>
                <a:lnTo>
                  <a:pt x="2150100" y="0"/>
                </a:lnTo>
                <a:lnTo>
                  <a:pt x="2150100" y="2110705"/>
                </a:lnTo>
                <a:lnTo>
                  <a:pt x="0" y="2110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65159"/>
            <a:ext cx="9745164" cy="609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62"/>
              </a:lnSpc>
            </a:pPr>
            <a:r>
              <a:rPr lang="en-US" sz="4903" spc="-264" b="tru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專題動機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2144354"/>
            <a:ext cx="182880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573016" y="3058899"/>
            <a:ext cx="6465929" cy="5485142"/>
          </a:xfrm>
          <a:custGeom>
            <a:avLst/>
            <a:gdLst/>
            <a:ahLst/>
            <a:cxnLst/>
            <a:rect r="r" b="b" t="t" l="l"/>
            <a:pathLst>
              <a:path h="5485142" w="6465929">
                <a:moveTo>
                  <a:pt x="0" y="0"/>
                </a:moveTo>
                <a:lnTo>
                  <a:pt x="6465930" y="0"/>
                </a:lnTo>
                <a:lnTo>
                  <a:pt x="6465930" y="5485142"/>
                </a:lnTo>
                <a:lnTo>
                  <a:pt x="0" y="54851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65159"/>
            <a:ext cx="9745164" cy="609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62"/>
              </a:lnSpc>
            </a:pPr>
            <a:r>
              <a:rPr lang="en-US" sz="4903" spc="-264" b="tru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系統功能說明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649264"/>
            <a:ext cx="5256525" cy="2408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6561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未登入時功能：</a:t>
            </a:r>
          </a:p>
          <a:p>
            <a:pPr algn="l" marL="734059" indent="-367030" lvl="1">
              <a:lnSpc>
                <a:spcPts val="6561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創建</a:t>
            </a: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新用戶帳戶</a:t>
            </a:r>
          </a:p>
          <a:p>
            <a:pPr algn="l" marL="734059" indent="-367030" lvl="1">
              <a:lnSpc>
                <a:spcPts val="6561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用戶登入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2144354"/>
            <a:ext cx="182880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281143" y="4188565"/>
            <a:ext cx="10978157" cy="3225809"/>
          </a:xfrm>
          <a:custGeom>
            <a:avLst/>
            <a:gdLst/>
            <a:ahLst/>
            <a:cxnLst/>
            <a:rect r="r" b="b" t="t" l="l"/>
            <a:pathLst>
              <a:path h="3225809" w="10978157">
                <a:moveTo>
                  <a:pt x="0" y="0"/>
                </a:moveTo>
                <a:lnTo>
                  <a:pt x="10978157" y="0"/>
                </a:lnTo>
                <a:lnTo>
                  <a:pt x="10978157" y="3225809"/>
                </a:lnTo>
                <a:lnTo>
                  <a:pt x="0" y="32258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65159"/>
            <a:ext cx="9745164" cy="609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62"/>
              </a:lnSpc>
            </a:pPr>
            <a:r>
              <a:rPr lang="en-US" sz="4903" spc="-264" b="tru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系統功能說明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44757" y="3649264"/>
            <a:ext cx="5256525" cy="4066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6561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登入過程：</a:t>
            </a:r>
          </a:p>
          <a:p>
            <a:pPr algn="l" marL="734059" indent="-367030" lvl="1">
              <a:lnSpc>
                <a:spcPts val="6561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密碼使用*表示</a:t>
            </a:r>
          </a:p>
          <a:p>
            <a:pPr algn="l" marL="734059" indent="-367030" lvl="1">
              <a:lnSpc>
                <a:spcPts val="6561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密碼輸入次數限制</a:t>
            </a:r>
          </a:p>
          <a:p>
            <a:pPr algn="l" marL="734059" indent="-367030" lvl="1">
              <a:lnSpc>
                <a:spcPts val="6561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驗證碼</a:t>
            </a:r>
          </a:p>
          <a:p>
            <a:pPr algn="ctr">
              <a:lnSpc>
                <a:spcPts val="6561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2144354"/>
            <a:ext cx="182880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027436" y="0"/>
            <a:ext cx="9260564" cy="4840016"/>
          </a:xfrm>
          <a:custGeom>
            <a:avLst/>
            <a:gdLst/>
            <a:ahLst/>
            <a:cxnLst/>
            <a:rect r="r" b="b" t="t" l="l"/>
            <a:pathLst>
              <a:path h="4840016" w="9260564">
                <a:moveTo>
                  <a:pt x="0" y="0"/>
                </a:moveTo>
                <a:lnTo>
                  <a:pt x="9260564" y="0"/>
                </a:lnTo>
                <a:lnTo>
                  <a:pt x="9260564" y="4840016"/>
                </a:lnTo>
                <a:lnTo>
                  <a:pt x="0" y="48400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05215" y="8396428"/>
            <a:ext cx="9215406" cy="1723745"/>
          </a:xfrm>
          <a:custGeom>
            <a:avLst/>
            <a:gdLst/>
            <a:ahLst/>
            <a:cxnLst/>
            <a:rect r="r" b="b" t="t" l="l"/>
            <a:pathLst>
              <a:path h="1723745" w="9215406">
                <a:moveTo>
                  <a:pt x="0" y="0"/>
                </a:moveTo>
                <a:lnTo>
                  <a:pt x="9215406" y="0"/>
                </a:lnTo>
                <a:lnTo>
                  <a:pt x="9215406" y="1723744"/>
                </a:lnTo>
                <a:lnTo>
                  <a:pt x="0" y="17237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05215" y="5392466"/>
            <a:ext cx="8941007" cy="2066366"/>
          </a:xfrm>
          <a:custGeom>
            <a:avLst/>
            <a:gdLst/>
            <a:ahLst/>
            <a:cxnLst/>
            <a:rect r="r" b="b" t="t" l="l"/>
            <a:pathLst>
              <a:path h="2066366" w="8941007">
                <a:moveTo>
                  <a:pt x="0" y="0"/>
                </a:moveTo>
                <a:lnTo>
                  <a:pt x="8941008" y="0"/>
                </a:lnTo>
                <a:lnTo>
                  <a:pt x="8941008" y="2066366"/>
                </a:lnTo>
                <a:lnTo>
                  <a:pt x="0" y="206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65159"/>
            <a:ext cx="9745164" cy="609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62"/>
              </a:lnSpc>
            </a:pPr>
            <a:r>
              <a:rPr lang="en-US" sz="4903" spc="-264" b="tru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防呆設計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897216"/>
            <a:ext cx="8565093" cy="2408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6561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創建帳戶時檢查用戶名稱是否重複</a:t>
            </a:r>
          </a:p>
          <a:p>
            <a:pPr algn="l" marL="734059" indent="-367030" lvl="1">
              <a:lnSpc>
                <a:spcPts val="6561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存款金額必須大於 0</a:t>
            </a:r>
          </a:p>
          <a:p>
            <a:pPr algn="l" marL="734059" indent="-367030" lvl="1">
              <a:lnSpc>
                <a:spcPts val="6561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取款金額不可超過餘額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2144354"/>
            <a:ext cx="182880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773864" y="2562316"/>
            <a:ext cx="4938878" cy="7107167"/>
          </a:xfrm>
          <a:custGeom>
            <a:avLst/>
            <a:gdLst/>
            <a:ahLst/>
            <a:cxnLst/>
            <a:rect r="r" b="b" t="t" l="l"/>
            <a:pathLst>
              <a:path h="7107167" w="4938878">
                <a:moveTo>
                  <a:pt x="0" y="0"/>
                </a:moveTo>
                <a:lnTo>
                  <a:pt x="4938879" y="0"/>
                </a:lnTo>
                <a:lnTo>
                  <a:pt x="4938879" y="7107167"/>
                </a:lnTo>
                <a:lnTo>
                  <a:pt x="0" y="71071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65159"/>
            <a:ext cx="9745164" cy="609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62"/>
              </a:lnSpc>
            </a:pPr>
            <a:r>
              <a:rPr lang="en-US" sz="4903" spc="-264" b="tru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系統功能說明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152866"/>
            <a:ext cx="5256525" cy="4894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6561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已登入時功能：</a:t>
            </a:r>
          </a:p>
          <a:p>
            <a:pPr algn="l">
              <a:lnSpc>
                <a:spcPts val="6561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1. </a:t>
            </a: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存錢</a:t>
            </a:r>
          </a:p>
          <a:p>
            <a:pPr algn="l">
              <a:lnSpc>
                <a:spcPts val="6561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2. 取錢</a:t>
            </a:r>
          </a:p>
          <a:p>
            <a:pPr algn="l">
              <a:lnSpc>
                <a:spcPts val="6561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3. 轉帳</a:t>
            </a:r>
          </a:p>
          <a:p>
            <a:pPr algn="l">
              <a:lnSpc>
                <a:spcPts val="6561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4. 定存</a:t>
            </a:r>
          </a:p>
          <a:p>
            <a:pPr algn="l">
              <a:lnSpc>
                <a:spcPts val="6561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5. 查詢定存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56932" y="2324191"/>
            <a:ext cx="5256525" cy="5723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1"/>
              </a:lnSpc>
            </a:pPr>
          </a:p>
          <a:p>
            <a:pPr algn="l">
              <a:lnSpc>
                <a:spcPts val="6561"/>
              </a:lnSpc>
            </a:pPr>
          </a:p>
          <a:p>
            <a:pPr algn="l">
              <a:lnSpc>
                <a:spcPts val="6561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6. 申請貸款</a:t>
            </a:r>
          </a:p>
          <a:p>
            <a:pPr algn="l">
              <a:lnSpc>
                <a:spcPts val="6561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7. 還款</a:t>
            </a:r>
          </a:p>
          <a:p>
            <a:pPr algn="l">
              <a:lnSpc>
                <a:spcPts val="6561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8. 查詢貸款狀態</a:t>
            </a:r>
          </a:p>
          <a:p>
            <a:pPr algn="l">
              <a:lnSpc>
                <a:spcPts val="6561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9. 賭博</a:t>
            </a:r>
          </a:p>
          <a:p>
            <a:pPr algn="l">
              <a:lnSpc>
                <a:spcPts val="6561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10. 登出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D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2144354"/>
            <a:ext cx="182880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965159"/>
            <a:ext cx="9745164" cy="609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62"/>
              </a:lnSpc>
            </a:pPr>
            <a:r>
              <a:rPr lang="en-US" sz="4903" spc="-264" b="tru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程式結構說明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370827"/>
            <a:ext cx="8115300" cy="842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1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Account.h</a:t>
            </a:r>
          </a:p>
          <a:p>
            <a:pPr algn="l" marL="734059" indent="-367030" lvl="1">
              <a:lnSpc>
                <a:spcPts val="611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宣告 Account 類別</a:t>
            </a:r>
          </a:p>
          <a:p>
            <a:pPr algn="l" marL="734059" indent="-367030" lvl="1">
              <a:lnSpc>
                <a:spcPts val="611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成員變數：username、password、balance、fixedDeposit、fixedDepositStart、fixedDepositDuration、loanAmount、loanInterestRate、loanDuration、loanMonthsPaid</a:t>
            </a:r>
          </a:p>
          <a:p>
            <a:pPr algn="l" marL="734059" indent="-367030" lvl="1">
              <a:lnSpc>
                <a:spcPts val="611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成員函式：初始化帳戶、取得名稱、驗證密碼、查詢餘額、存款、取款等</a:t>
            </a:r>
          </a:p>
          <a:p>
            <a:pPr algn="l">
              <a:lnSpc>
                <a:spcPts val="611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9434925" y="2475602"/>
            <a:ext cx="8115300" cy="5709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Account.cpp</a:t>
            </a:r>
          </a:p>
          <a:p>
            <a:pPr algn="l" marL="734059" indent="-367030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實作所有 Account 類別的方法細節</a:t>
            </a:r>
          </a:p>
          <a:p>
            <a:pPr algn="l">
              <a:lnSpc>
                <a:spcPts val="5099"/>
              </a:lnSpc>
            </a:pPr>
          </a:p>
          <a:p>
            <a:pPr algn="l">
              <a:lnSpc>
                <a:spcPts val="509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main.cpp</a:t>
            </a:r>
          </a:p>
          <a:p>
            <a:pPr algn="l" marL="734059" indent="-367030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控制整個 ATM 系統流程</a:t>
            </a:r>
          </a:p>
          <a:p>
            <a:pPr algn="l" marL="734059" indent="-367030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處理登入與登出，根據狀態顯示對應的選單</a:t>
            </a:r>
          </a:p>
          <a:p>
            <a:pPr algn="l" marL="734059" indent="-367030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包含錯誤輸入防呆機制</a:t>
            </a:r>
          </a:p>
          <a:p>
            <a:pPr algn="ctr">
              <a:lnSpc>
                <a:spcPts val="509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D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2144354"/>
            <a:ext cx="182880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965159"/>
            <a:ext cx="9745164" cy="609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62"/>
              </a:lnSpc>
            </a:pPr>
            <a:r>
              <a:rPr lang="en-US" sz="4903" spc="-264" b="tru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執行流程簡介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477729"/>
            <a:ext cx="12932448" cy="9038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6561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啟動程式，顯示主選單（創建帳戶、登入）。</a:t>
            </a:r>
          </a:p>
          <a:p>
            <a:pPr algn="l" marL="734059" indent="-367030" lvl="1">
              <a:lnSpc>
                <a:spcPts val="6561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創建完帳戶，將前往登入畫面。</a:t>
            </a:r>
          </a:p>
          <a:p>
            <a:pPr algn="l" marL="734059" indent="-367030" lvl="1">
              <a:lnSpc>
                <a:spcPts val="6561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登入需輸入驗證碼(錯誤三次帳號將被凍結，不能轉帳等其他功能操作)</a:t>
            </a:r>
          </a:p>
          <a:p>
            <a:pPr algn="l" marL="734059" indent="-367030" lvl="1">
              <a:lnSpc>
                <a:spcPts val="6561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成功登入後可進行存款、取款、轉帳、定存、查詢定存、貸款、還款、查詢貸款狀況、賭博、登出等操作。</a:t>
            </a:r>
          </a:p>
          <a:p>
            <a:pPr algn="l" marL="734059" indent="-367030" lvl="1">
              <a:lnSpc>
                <a:spcPts val="6561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系統針對每次操作都提供即時的成功或失敗提示，還有及時顯示剩餘的餘額金額。</a:t>
            </a:r>
          </a:p>
          <a:p>
            <a:pPr algn="l" marL="734059" indent="-367030" lvl="1">
              <a:lnSpc>
                <a:spcPts val="6561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支援無限次登入與登出，直到使用者選擇退出。</a:t>
            </a:r>
          </a:p>
          <a:p>
            <a:pPr algn="l">
              <a:lnSpc>
                <a:spcPts val="6561"/>
              </a:lnSpc>
            </a:pPr>
          </a:p>
          <a:p>
            <a:pPr algn="l">
              <a:lnSpc>
                <a:spcPts val="6561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D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963637" y="4580254"/>
            <a:ext cx="2360726" cy="1012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9"/>
              </a:lnSpc>
              <a:spcBef>
                <a:spcPct val="0"/>
              </a:spcBef>
            </a:pPr>
            <a:r>
              <a:rPr lang="en-US" b="true" sz="5899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流程圖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DAGlqacC1vQ</dc:identifier>
  <dcterms:modified xsi:type="dcterms:W3CDTF">2011-08-01T06:04:30Z</dcterms:modified>
  <cp:revision>1</cp:revision>
  <dc:title>程式設計 物件導向</dc:title>
</cp:coreProperties>
</file>